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1"/>
  </p:sldMasterIdLst>
  <p:sldIdLst>
    <p:sldId id="256" r:id="rId2"/>
    <p:sldId id="260" r:id="rId3"/>
    <p:sldId id="286" r:id="rId4"/>
    <p:sldId id="285" r:id="rId5"/>
    <p:sldId id="318" r:id="rId6"/>
    <p:sldId id="284" r:id="rId7"/>
    <p:sldId id="283" r:id="rId8"/>
    <p:sldId id="282" r:id="rId9"/>
    <p:sldId id="281" r:id="rId10"/>
    <p:sldId id="287" r:id="rId11"/>
    <p:sldId id="280" r:id="rId12"/>
    <p:sldId id="294" r:id="rId13"/>
    <p:sldId id="278" r:id="rId14"/>
    <p:sldId id="293" r:id="rId15"/>
    <p:sldId id="292" r:id="rId16"/>
    <p:sldId id="291" r:id="rId17"/>
    <p:sldId id="290" r:id="rId18"/>
    <p:sldId id="289" r:id="rId19"/>
    <p:sldId id="288" r:id="rId20"/>
    <p:sldId id="279" r:id="rId21"/>
    <p:sldId id="299" r:id="rId22"/>
    <p:sldId id="297" r:id="rId23"/>
    <p:sldId id="300" r:id="rId24"/>
    <p:sldId id="295" r:id="rId25"/>
    <p:sldId id="305" r:id="rId26"/>
    <p:sldId id="307" r:id="rId27"/>
    <p:sldId id="306" r:id="rId28"/>
    <p:sldId id="304" r:id="rId29"/>
    <p:sldId id="303" r:id="rId30"/>
    <p:sldId id="302" r:id="rId31"/>
    <p:sldId id="301" r:id="rId32"/>
    <p:sldId id="312" r:id="rId33"/>
    <p:sldId id="311" r:id="rId34"/>
    <p:sldId id="310" r:id="rId35"/>
    <p:sldId id="316" r:id="rId36"/>
    <p:sldId id="317" r:id="rId37"/>
    <p:sldId id="315" r:id="rId38"/>
    <p:sldId id="323" r:id="rId39"/>
    <p:sldId id="314" r:id="rId40"/>
    <p:sldId id="322" r:id="rId41"/>
    <p:sldId id="276" r:id="rId42"/>
    <p:sldId id="268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hampagne &amp; Limousines" panose="020B0202020204020607" pitchFamily="34" charset="0"/>
      <p:regular r:id="rId48"/>
      <p:bold r:id="rId49"/>
      <p:italic r:id="rId50"/>
      <p:boldItalic r:id="rId51"/>
    </p:embeddedFont>
    <p:embeddedFont>
      <p:font typeface="Gotham" panose="02000503000000000000" pitchFamily="2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 snapToGrid="0" snapToObjects="1">
      <p:cViewPr>
        <p:scale>
          <a:sx n="100" d="100"/>
          <a:sy n="100" d="100"/>
        </p:scale>
        <p:origin x="-29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05034311569802E-2"/>
          <c:y val="5.4347290388732435E-2"/>
          <c:w val="0.76759362070027803"/>
          <c:h val="0.82955924265755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652800"/>
        <c:axId val="110654592"/>
      </c:barChart>
      <c:catAx>
        <c:axId val="110652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0654592"/>
        <c:crosses val="autoZero"/>
        <c:auto val="1"/>
        <c:lblAlgn val="ctr"/>
        <c:lblOffset val="100"/>
        <c:noMultiLvlLbl val="0"/>
      </c:catAx>
      <c:valAx>
        <c:axId val="11065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652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artpage_b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0" y="-10496"/>
            <a:ext cx="9231728" cy="6949440"/>
          </a:xfrm>
          <a:prstGeom prst="rect">
            <a:avLst/>
          </a:prstGeom>
        </p:spPr>
      </p:pic>
      <p:pic>
        <p:nvPicPr>
          <p:cNvPr id="11" name="Picture 10" descr="sourcewise-FINALLOGO-CMYKonly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9" y="1649573"/>
            <a:ext cx="4016973" cy="22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3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Placeholder 10" descr="j017884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r="5778"/>
          <a:stretch>
            <a:fillRect/>
          </a:stretch>
        </p:blipFill>
        <p:spPr>
          <a:xfrm>
            <a:off x="1792288" y="612775"/>
            <a:ext cx="5486400" cy="4114800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44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23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_b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74" y="-30240"/>
            <a:ext cx="9273820" cy="6958584"/>
          </a:xfrm>
          <a:prstGeom prst="rect">
            <a:avLst/>
          </a:prstGeom>
        </p:spPr>
      </p:pic>
      <p:pic>
        <p:nvPicPr>
          <p:cNvPr id="9" name="Picture 8" descr="sourcewise-FINALLOGO-Horizontal-CMYKonly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1" y="126601"/>
            <a:ext cx="6254986" cy="122745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30230" y="2277208"/>
            <a:ext cx="2056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hampagne &amp; Limousines"/>
                <a:cs typeface="Champagne &amp; Limousines"/>
              </a:rPr>
              <a:t>2115 The Alameda</a:t>
            </a:r>
          </a:p>
          <a:p>
            <a:r>
              <a:rPr lang="en-US" b="1" dirty="0" smtClean="0">
                <a:latin typeface="Champagne &amp; Limousines"/>
                <a:cs typeface="Champagne &amp; Limousines"/>
              </a:rPr>
              <a:t>San Jose, CA 95126</a:t>
            </a:r>
          </a:p>
          <a:p>
            <a:endParaRPr lang="en-US" b="1" dirty="0">
              <a:latin typeface="Champagne &amp; Limousines"/>
              <a:cs typeface="Champagne &amp; Limousines"/>
            </a:endParaRPr>
          </a:p>
          <a:p>
            <a:r>
              <a:rPr lang="en-US" b="1" dirty="0" smtClean="0">
                <a:latin typeface="Champagne &amp; Limousines"/>
                <a:cs typeface="Champagne &amp; Limousines"/>
              </a:rPr>
              <a:t>(408) 350 – 3200</a:t>
            </a:r>
          </a:p>
          <a:p>
            <a:endParaRPr lang="en-US" b="1" dirty="0">
              <a:latin typeface="Champagne &amp; Limousines"/>
              <a:cs typeface="Champagne &amp; Limousines"/>
            </a:endParaRPr>
          </a:p>
        </p:txBody>
      </p:sp>
      <p:pic>
        <p:nvPicPr>
          <p:cNvPr id="6" name="Picture 5" descr="footer_colorbar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/>
          <a:stretch/>
        </p:blipFill>
        <p:spPr>
          <a:xfrm>
            <a:off x="933450" y="6418970"/>
            <a:ext cx="5046063" cy="439030"/>
          </a:xfrm>
          <a:prstGeom prst="rect">
            <a:avLst/>
          </a:prstGeom>
        </p:spPr>
      </p:pic>
      <p:pic>
        <p:nvPicPr>
          <p:cNvPr id="7" name="Picture 6" descr="footer_colorbar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24"/>
          <a:stretch/>
        </p:blipFill>
        <p:spPr>
          <a:xfrm>
            <a:off x="238124" y="6418970"/>
            <a:ext cx="704851" cy="43903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357001" y="3963133"/>
            <a:ext cx="290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Champagne &amp; Limousines"/>
                <a:cs typeface="Champagne &amp; Limousines"/>
              </a:rPr>
              <a:t>www.mysourcewise.com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72453" y="2277208"/>
            <a:ext cx="2347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hampagne &amp; Limousines"/>
                <a:cs typeface="Champagne &amp; Limousines"/>
              </a:rPr>
              <a:t>16340 Monterey Road</a:t>
            </a:r>
          </a:p>
          <a:p>
            <a:r>
              <a:rPr lang="en-US" b="1" dirty="0" smtClean="0">
                <a:latin typeface="Champagne &amp; Limousines"/>
                <a:cs typeface="Champagne &amp; Limousines"/>
              </a:rPr>
              <a:t>Morgan Hill, CA 95037</a:t>
            </a:r>
          </a:p>
          <a:p>
            <a:endParaRPr lang="en-US" b="1" dirty="0">
              <a:latin typeface="Champagne &amp; Limousines"/>
              <a:cs typeface="Champagne &amp; Limousines"/>
            </a:endParaRPr>
          </a:p>
          <a:p>
            <a:r>
              <a:rPr lang="en-US" b="1" dirty="0" smtClean="0">
                <a:latin typeface="Champagne &amp; Limousines"/>
                <a:cs typeface="Champagne &amp; Limousines"/>
              </a:rPr>
              <a:t>(408) 762 – 7362</a:t>
            </a:r>
          </a:p>
          <a:p>
            <a:endParaRPr lang="en-US" b="1" dirty="0">
              <a:latin typeface="Champagne &amp; Limousines"/>
              <a:cs typeface="Champagne &amp; Limousines"/>
            </a:endParaRPr>
          </a:p>
        </p:txBody>
      </p:sp>
    </p:spTree>
    <p:extLst>
      <p:ext uri="{BB962C8B-B14F-4D97-AF65-F5344CB8AC3E}">
        <p14:creationId xmlns:p14="http://schemas.microsoft.com/office/powerpoint/2010/main" val="323136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ctrTitle"/>
          </p:nvPr>
        </p:nvSpPr>
        <p:spPr>
          <a:xfrm>
            <a:off x="675721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9"/>
          <p:cNvSpPr>
            <a:spLocks noGrp="1"/>
          </p:cNvSpPr>
          <p:nvPr>
            <p:ph type="subTitle" idx="1"/>
          </p:nvPr>
        </p:nvSpPr>
        <p:spPr>
          <a:xfrm>
            <a:off x="1361521" y="3886200"/>
            <a:ext cx="6400800" cy="1752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0080" y="0"/>
            <a:ext cx="9232191" cy="6958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bo_BLACK_BAC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6" y="1178909"/>
            <a:ext cx="7299585" cy="40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0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ctrTitle"/>
          </p:nvPr>
        </p:nvSpPr>
        <p:spPr>
          <a:xfrm>
            <a:off x="675720" y="2080025"/>
            <a:ext cx="7780967" cy="148821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9"/>
          <p:cNvSpPr>
            <a:spLocks noGrp="1"/>
          </p:cNvSpPr>
          <p:nvPr>
            <p:ph type="subTitle" idx="1"/>
          </p:nvPr>
        </p:nvSpPr>
        <p:spPr>
          <a:xfrm>
            <a:off x="1361520" y="3835800"/>
            <a:ext cx="6407855" cy="177428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0080" y="2081"/>
            <a:ext cx="9208943" cy="69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ourcewise-FINALLOGO-CMYKonly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800100"/>
            <a:ext cx="8031559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0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_b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74" y="-30240"/>
            <a:ext cx="9273820" cy="6958584"/>
          </a:xfrm>
          <a:prstGeom prst="rect">
            <a:avLst/>
          </a:prstGeom>
        </p:spPr>
      </p:pic>
      <p:pic>
        <p:nvPicPr>
          <p:cNvPr id="9" name="Picture 8" descr="sourcewise-FINALLOGO-Horizontal-CMYKonly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1" y="126601"/>
            <a:ext cx="6254986" cy="1227459"/>
          </a:xfrm>
          <a:prstGeom prst="rect">
            <a:avLst/>
          </a:prstGeom>
        </p:spPr>
      </p:pic>
      <p:pic>
        <p:nvPicPr>
          <p:cNvPr id="5" name="Picture 4" descr="footer_colorbar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/>
          <a:stretch/>
        </p:blipFill>
        <p:spPr>
          <a:xfrm>
            <a:off x="781050" y="6418970"/>
            <a:ext cx="5046063" cy="439030"/>
          </a:xfrm>
          <a:prstGeom prst="rect">
            <a:avLst/>
          </a:prstGeom>
        </p:spPr>
      </p:pic>
      <p:pic>
        <p:nvPicPr>
          <p:cNvPr id="6" name="Picture 5" descr="footer_colorbar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24"/>
          <a:stretch/>
        </p:blipFill>
        <p:spPr>
          <a:xfrm>
            <a:off x="85724" y="6418970"/>
            <a:ext cx="704851" cy="43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2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accent1"/>
              </a:buClr>
              <a:buFont typeface="Wingdings" charset="2"/>
              <a:buChar char="q"/>
            </a:pPr>
            <a:r>
              <a:rPr lang="en-US" smtClean="0"/>
              <a:t>Click to edit Master text styles</a:t>
            </a:r>
          </a:p>
          <a:p>
            <a:pPr lvl="1">
              <a:buClr>
                <a:schemeClr val="accent1"/>
              </a:buClr>
              <a:buFont typeface="Wingdings" charset="2"/>
              <a:buChar char="q"/>
            </a:pPr>
            <a:r>
              <a:rPr lang="en-US" smtClean="0"/>
              <a:t>Second level</a:t>
            </a:r>
          </a:p>
          <a:p>
            <a:pPr lvl="2">
              <a:buClr>
                <a:schemeClr val="accent1"/>
              </a:buClr>
              <a:buFont typeface="Wingdings" charset="2"/>
              <a:buChar char="q"/>
            </a:pPr>
            <a:r>
              <a:rPr lang="en-US" smtClean="0"/>
              <a:t>Third level</a:t>
            </a:r>
          </a:p>
          <a:p>
            <a:pPr lvl="3">
              <a:buClr>
                <a:schemeClr val="accent1"/>
              </a:buClr>
              <a:buFont typeface="Wingdings" charset="2"/>
              <a:buChar char="q"/>
            </a:pPr>
            <a:r>
              <a:rPr lang="en-US" smtClean="0"/>
              <a:t>Fourth level</a:t>
            </a:r>
          </a:p>
          <a:p>
            <a:pPr lvl="4">
              <a:buClr>
                <a:schemeClr val="accent1"/>
              </a:buClr>
              <a:buFont typeface="Wingdings" charset="2"/>
              <a:buChar char="q"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5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accent3"/>
              </a:buClr>
              <a:buFont typeface="Wingdings" charset="2"/>
              <a:buChar char="q"/>
            </a:pPr>
            <a:r>
              <a:rPr lang="en-US" smtClean="0"/>
              <a:t>Click to edit Master text styles</a:t>
            </a:r>
          </a:p>
          <a:p>
            <a:pPr lvl="1">
              <a:buClr>
                <a:schemeClr val="accent3"/>
              </a:buClr>
              <a:buFont typeface="Wingdings" charset="2"/>
              <a:buChar char="q"/>
            </a:pPr>
            <a:r>
              <a:rPr lang="en-US" smtClean="0"/>
              <a:t>Second level</a:t>
            </a:r>
          </a:p>
          <a:p>
            <a:pPr lvl="2">
              <a:buClr>
                <a:schemeClr val="accent3"/>
              </a:buClr>
              <a:buFont typeface="Wingdings" charset="2"/>
              <a:buChar char="q"/>
            </a:pPr>
            <a:r>
              <a:rPr lang="en-US" smtClean="0"/>
              <a:t>Third level</a:t>
            </a:r>
          </a:p>
          <a:p>
            <a:pPr lvl="3">
              <a:buClr>
                <a:schemeClr val="accent3"/>
              </a:buClr>
              <a:buFont typeface="Wingdings" charset="2"/>
              <a:buChar char="q"/>
            </a:pPr>
            <a:r>
              <a:rPr lang="en-US" smtClean="0"/>
              <a:t>Fourth level</a:t>
            </a:r>
          </a:p>
          <a:p>
            <a:pPr lvl="4">
              <a:buClr>
                <a:schemeClr val="accent3"/>
              </a:buClr>
              <a:buFont typeface="Wingdings" charset="2"/>
              <a:buChar char="q"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8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FF0000"/>
              </a:buClr>
              <a:buFont typeface="Wingdings" charset="2"/>
              <a:buChar char="q"/>
            </a:pPr>
            <a:r>
              <a:rPr lang="en-US" smtClean="0"/>
              <a:t>Click to edit Master text styles</a:t>
            </a:r>
          </a:p>
          <a:p>
            <a:pPr lvl="1">
              <a:buClr>
                <a:srgbClr val="FF0000"/>
              </a:buClr>
              <a:buFont typeface="Wingdings" charset="2"/>
              <a:buChar char="q"/>
            </a:pPr>
            <a:r>
              <a:rPr lang="en-US" smtClean="0"/>
              <a:t>Second level</a:t>
            </a:r>
          </a:p>
          <a:p>
            <a:pPr lvl="2">
              <a:buClr>
                <a:srgbClr val="FF0000"/>
              </a:buClr>
              <a:buFont typeface="Wingdings" charset="2"/>
              <a:buChar char="q"/>
            </a:pPr>
            <a:r>
              <a:rPr lang="en-US" smtClean="0"/>
              <a:t>Third level</a:t>
            </a:r>
          </a:p>
          <a:p>
            <a:pPr lvl="3">
              <a:buClr>
                <a:srgbClr val="FF0000"/>
              </a:buClr>
              <a:buFont typeface="Wingdings" charset="2"/>
              <a:buChar char="q"/>
            </a:pPr>
            <a:r>
              <a:rPr lang="en-US" smtClean="0"/>
              <a:t>Fourth level</a:t>
            </a:r>
          </a:p>
          <a:p>
            <a:pPr lvl="4">
              <a:buClr>
                <a:srgbClr val="FF0000"/>
              </a:buClr>
              <a:buFont typeface="Wingdings" charset="2"/>
              <a:buChar char="q"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64146890"/>
              </p:ext>
            </p:extLst>
          </p:nvPr>
        </p:nvGraphicFramePr>
        <p:xfrm>
          <a:off x="554892" y="2403231"/>
          <a:ext cx="8229600" cy="2818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93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49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5935260"/>
              </p:ext>
            </p:extLst>
          </p:nvPr>
        </p:nvGraphicFramePr>
        <p:xfrm>
          <a:off x="554892" y="2403231"/>
          <a:ext cx="8229600" cy="28186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93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70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206817966"/>
              </p:ext>
            </p:extLst>
          </p:nvPr>
        </p:nvGraphicFramePr>
        <p:xfrm>
          <a:off x="554892" y="2403231"/>
          <a:ext cx="8229600" cy="28186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93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33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631515879"/>
              </p:ext>
            </p:extLst>
          </p:nvPr>
        </p:nvGraphicFramePr>
        <p:xfrm>
          <a:off x="1123462" y="1966618"/>
          <a:ext cx="7563338" cy="415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635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rblock_bg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" y="0"/>
            <a:ext cx="9217188" cy="6909702"/>
          </a:xfrm>
          <a:prstGeom prst="rect">
            <a:avLst/>
          </a:prstGeom>
        </p:spPr>
      </p:pic>
      <p:pic>
        <p:nvPicPr>
          <p:cNvPr id="8" name="Picture 7" descr="footer_colorbar.jpg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/>
          <a:stretch/>
        </p:blipFill>
        <p:spPr>
          <a:xfrm>
            <a:off x="990600" y="6418970"/>
            <a:ext cx="5046063" cy="4390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82417" y="6418970"/>
            <a:ext cx="701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809F6E58-21B9-EA46-A632-3F3E86E12908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5" name="Picture 4" descr="footer_colorbar.jpg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24"/>
          <a:stretch/>
        </p:blipFill>
        <p:spPr>
          <a:xfrm>
            <a:off x="295274" y="6418970"/>
            <a:ext cx="704851" cy="43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0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  <p:sldLayoutId id="2147483651" r:id="rId13"/>
    <p:sldLayoutId id="214748365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jnguyen@mysourcewise.com" TargetMode="External"/><Relationship Id="rId2" Type="http://schemas.openxmlformats.org/officeDocument/2006/relationships/hyperlink" Target="http://www.mysourcewise.com/area-plan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ysourcewise.com/contact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4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493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Application Instructions</a:t>
            </a:r>
            <a:endParaRPr lang="en-US" dirty="0">
              <a:latin typeface="Champagne &amp; Limousine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Application Cover Page</a:t>
            </a:r>
            <a:endParaRPr lang="en-US" dirty="0">
              <a:latin typeface="Champagne &amp; Limousines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84" y="1295398"/>
            <a:ext cx="3474720" cy="5057016"/>
          </a:xfrm>
        </p:spPr>
      </p:pic>
    </p:spTree>
    <p:extLst>
      <p:ext uri="{BB962C8B-B14F-4D97-AF65-F5344CB8AC3E}">
        <p14:creationId xmlns:p14="http://schemas.microsoft.com/office/powerpoint/2010/main" val="33168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493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Program Description</a:t>
            </a:r>
            <a:endParaRPr lang="en-US" dirty="0">
              <a:latin typeface="Champagne &amp; Limousine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Program Description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Adequacy of plan and methodology to provide proposed services within required program specifications.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Comparison of program objectives and units of service to those specified in the RFP.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Capability of proposed timetable and process of achieving objectives.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Minority persons in greatest economic need proportionate to the total elderly population served.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Adequacy of plan for client contributions.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Adequacy of plan for recruitment and use of volunteer and staff resources.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Capability of agency process to work with and encourage client input in planning and program evaluation.</a:t>
            </a:r>
          </a:p>
        </p:txBody>
      </p:sp>
    </p:spTree>
    <p:extLst>
      <p:ext uri="{BB962C8B-B14F-4D97-AF65-F5344CB8AC3E}">
        <p14:creationId xmlns:p14="http://schemas.microsoft.com/office/powerpoint/2010/main" val="9665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Program Description,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Demonstration of appropriate agency linkage and coordination, including subcontracts or agreements with other community organizations and resources to increase cost effectiveness and reduce duplication.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Adequacy of plan for expansion of existing service delivery.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4 pages maximum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b="1" dirty="0">
                <a:latin typeface="Gotham" pitchFamily="2" charset="0"/>
              </a:rPr>
              <a:t>Goals and Objectives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b="1" dirty="0">
                <a:latin typeface="Gotham" pitchFamily="2" charset="0"/>
              </a:rPr>
              <a:t>Specific!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b="1" dirty="0">
                <a:latin typeface="Gotham" pitchFamily="2" charset="0"/>
              </a:rPr>
              <a:t>Measurable!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b="1" dirty="0">
                <a:latin typeface="Gotham" pitchFamily="2" charset="0"/>
              </a:rPr>
              <a:t>Attainable!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1800" b="1" dirty="0">
              <a:latin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Program Description,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60" y="1330005"/>
            <a:ext cx="4206240" cy="510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8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Program Description,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525963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Targeting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Service provider must have established methods, other than use of means of test, to provide services to all </a:t>
            </a:r>
            <a:r>
              <a:rPr lang="en-US" sz="2000" dirty="0" smtClean="0">
                <a:latin typeface="Gotham" pitchFamily="2" charset="0"/>
              </a:rPr>
              <a:t> </a:t>
            </a:r>
            <a:r>
              <a:rPr lang="en-US" sz="2000" dirty="0" smtClean="0">
                <a:latin typeface="Gotham" pitchFamily="2" charset="0"/>
              </a:rPr>
              <a:t>persons aged 60 and over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Service provider must show intent and methodology to serve the needs of: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Age 75+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Low Income (&lt;Federal Poverty)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Minority 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Living Alone</a:t>
            </a:r>
          </a:p>
          <a:p>
            <a:pPr marL="742950" lvl="2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Demonstrate serving </a:t>
            </a:r>
            <a:r>
              <a:rPr lang="en-US" sz="2000" dirty="0" smtClean="0">
                <a:latin typeface="Gotham" pitchFamily="2" charset="0"/>
              </a:rPr>
              <a:t>the target population (at-risk socially/economically), keeping in-line with the intent of the Older Americans Act.</a:t>
            </a:r>
          </a:p>
          <a:p>
            <a:pPr marL="742950" lvl="2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Goals </a:t>
            </a:r>
            <a:r>
              <a:rPr lang="en-US" sz="2000" dirty="0" smtClean="0">
                <a:latin typeface="Gotham" pitchFamily="2" charset="0"/>
              </a:rPr>
              <a:t>include “will serve 80% Hispanic clients”, “will provide service to 50 low-income seniors”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latin typeface="Gotham" pitchFamily="2" charset="0"/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latin typeface="Gotham" pitchFamily="2" charset="0"/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000" dirty="0" smtClean="0">
              <a:latin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Program Description,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Staffing &amp; Volunteers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Demonstrate recruitment and training of staff &amp; volunteers to support the program.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Provide </a:t>
            </a:r>
            <a:r>
              <a:rPr lang="en-US" sz="2000" dirty="0" smtClean="0">
                <a:latin typeface="Gotham" pitchFamily="2" charset="0"/>
              </a:rPr>
              <a:t>appropriate staff to perform the service.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Goals </a:t>
            </a:r>
            <a:r>
              <a:rPr lang="en-US" sz="2000" dirty="0" smtClean="0">
                <a:latin typeface="Gotham" pitchFamily="2" charset="0"/>
              </a:rPr>
              <a:t>include: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Hire/Retain a full-time case manager with a MA in Social Work.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Recruit 20 volunteers to perform In-Take process.</a:t>
            </a:r>
          </a:p>
          <a:p>
            <a:pPr marL="914400" lvl="2" indent="0">
              <a:buClr>
                <a:schemeClr val="accent1"/>
              </a:buClr>
              <a:buNone/>
            </a:pPr>
            <a:endParaRPr lang="en-US" sz="2000" dirty="0" smtClean="0">
              <a:latin typeface="Gotham" pitchFamily="2" charset="0"/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800" dirty="0">
              <a:latin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Program Description,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Coordination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Form and administer cooperative agreements with other agencies to ensure comprehensive service delivery and avoid unnecessary duplication.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Effective coordination </a:t>
            </a:r>
            <a:r>
              <a:rPr lang="en-US" sz="2000" dirty="0" smtClean="0">
                <a:latin typeface="Gotham" pitchFamily="2" charset="0"/>
              </a:rPr>
              <a:t>with other community programs and avoid duplication of services.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Goals </a:t>
            </a:r>
            <a:r>
              <a:rPr lang="en-US" sz="2000" dirty="0" smtClean="0">
                <a:latin typeface="Gotham" pitchFamily="2" charset="0"/>
              </a:rPr>
              <a:t>include discussion of MOUs with other agencies, linkage of clients to other agencies.</a:t>
            </a:r>
            <a:endParaRPr lang="en-US" sz="2000" dirty="0">
              <a:latin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Program Description,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Public Information/Outreach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Provider must have planned information and outreach activities, including distribution of printed materials advertising the program.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Effectively promote the program </a:t>
            </a:r>
            <a:r>
              <a:rPr lang="en-US" sz="2000" dirty="0" smtClean="0">
                <a:latin typeface="Gotham" pitchFamily="2" charset="0"/>
              </a:rPr>
              <a:t>to the community – </a:t>
            </a:r>
            <a:r>
              <a:rPr lang="en-US" sz="2000" dirty="0" smtClean="0">
                <a:latin typeface="Gotham" pitchFamily="2" charset="0"/>
              </a:rPr>
              <a:t>communicate availability </a:t>
            </a:r>
            <a:r>
              <a:rPr lang="en-US" sz="2000" dirty="0" smtClean="0">
                <a:latin typeface="Gotham" pitchFamily="2" charset="0"/>
              </a:rPr>
              <a:t>to all.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Goals </a:t>
            </a:r>
            <a:r>
              <a:rPr lang="en-US" sz="2000" dirty="0" smtClean="0">
                <a:latin typeface="Gotham" pitchFamily="2" charset="0"/>
              </a:rPr>
              <a:t>include: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“Will distribute 200 program brochures”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“Will perform 10 community outreach events”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>
              <a:latin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Request for Proposals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Title III B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Title III C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Title III D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Ombudsman Initiative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Ombudsman (Title VII)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>
              <a:latin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Program Description,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Client Contribution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Provider must provide clients with the opportunity to voluntarily contribute to the cost of the program.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Show that opportunity </a:t>
            </a:r>
            <a:r>
              <a:rPr lang="en-US" sz="2000" dirty="0" smtClean="0">
                <a:latin typeface="Gotham" pitchFamily="2" charset="0"/>
              </a:rPr>
              <a:t>exists.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G</a:t>
            </a:r>
            <a:r>
              <a:rPr lang="en-US" sz="2000" dirty="0" smtClean="0">
                <a:latin typeface="Gotham" pitchFamily="2" charset="0"/>
              </a:rPr>
              <a:t>oals </a:t>
            </a:r>
            <a:r>
              <a:rPr lang="en-US" sz="2000" dirty="0" smtClean="0">
                <a:latin typeface="Gotham" pitchFamily="2" charset="0"/>
              </a:rPr>
              <a:t>include: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1257300" algn="l"/>
              </a:tabLst>
            </a:pPr>
            <a:r>
              <a:rPr lang="en-US" sz="2000" dirty="0" smtClean="0">
                <a:latin typeface="Gotham" pitchFamily="2" charset="0"/>
              </a:rPr>
              <a:t>“Distribute letter upon intake describing voluntary   contribution opportunity”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“Conduct annual client contribution drive”</a:t>
            </a:r>
            <a:endParaRPr lang="en-US" sz="2000" dirty="0">
              <a:latin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493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Program Management</a:t>
            </a:r>
            <a:endParaRPr lang="en-US" dirty="0">
              <a:latin typeface="Champagne &amp; Limousine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Program Management</a:t>
            </a:r>
            <a:endParaRPr lang="en-US" dirty="0">
              <a:latin typeface="Champagne &amp; Limousines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55" y="1600200"/>
            <a:ext cx="61710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2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493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Budget</a:t>
            </a:r>
            <a:endParaRPr lang="en-US" dirty="0">
              <a:latin typeface="Champagne &amp; Limousine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Budget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n-US" sz="2000" dirty="0" smtClean="0">
                <a:latin typeface="Gotham" pitchFamily="2" charset="0"/>
              </a:rPr>
              <a:t>General Tips: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Work with Fiscal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Only show expenses for THIS PROGRAM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No other agency expenses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No other program expenses</a:t>
            </a:r>
            <a:endParaRPr lang="en-US" sz="2000" dirty="0">
              <a:latin typeface="Gotham" pitchFamily="2" charset="0"/>
            </a:endParaRP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Meet </a:t>
            </a:r>
            <a:r>
              <a:rPr lang="en-US" sz="2000" dirty="0" smtClean="0">
                <a:latin typeface="Gotham" pitchFamily="2" charset="0"/>
              </a:rPr>
              <a:t>the 11.11% match for Title IIIB and Title IIIC funding</a:t>
            </a: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Understand funding categories</a:t>
            </a: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No Red! </a:t>
            </a:r>
            <a:r>
              <a:rPr lang="en-US" sz="2000" dirty="0" smtClean="0">
                <a:latin typeface="Gotham" pitchFamily="2" charset="0"/>
              </a:rPr>
              <a:t>Review for accuracy.</a:t>
            </a:r>
            <a:endParaRPr lang="en-US" sz="2000" dirty="0" smtClean="0">
              <a:latin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Budget,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OLDER AMERICANS ACT FUNDING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Sourcewise funds which you are applying.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If </a:t>
            </a:r>
            <a:r>
              <a:rPr lang="en-US" sz="2000" dirty="0" smtClean="0">
                <a:latin typeface="Gotham" pitchFamily="2" charset="0"/>
              </a:rPr>
              <a:t>applying </a:t>
            </a:r>
            <a:r>
              <a:rPr lang="en-US" sz="2000" dirty="0" smtClean="0">
                <a:latin typeface="Gotham" pitchFamily="2" charset="0"/>
              </a:rPr>
              <a:t>for $100,000 of Adult Day Care, must add up to $100,000 on the cover </a:t>
            </a:r>
            <a:r>
              <a:rPr lang="en-US" sz="2000" dirty="0" smtClean="0">
                <a:latin typeface="Gotham" pitchFamily="2" charset="0"/>
              </a:rPr>
              <a:t>sheet (funds must balance)</a:t>
            </a:r>
            <a:endParaRPr lang="en-US" sz="2000" dirty="0" smtClean="0">
              <a:latin typeface="Gotham" pitchFamily="2" charset="0"/>
            </a:endParaRPr>
          </a:p>
          <a:p>
            <a:pPr marL="457200" lvl="1" indent="0">
              <a:buClr>
                <a:schemeClr val="accent1"/>
              </a:buClr>
              <a:buNone/>
            </a:pPr>
            <a:endParaRPr lang="en-US" sz="2000" dirty="0" smtClean="0">
              <a:latin typeface="Gotham" pitchFamily="2" charset="0"/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>
              <a:latin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Budget,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5281"/>
            <a:ext cx="8229600" cy="367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7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Budget,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577658"/>
            <a:ext cx="5991225" cy="374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3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Budget,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n-US" sz="2000" dirty="0" smtClean="0">
                <a:latin typeface="Gotham" pitchFamily="2" charset="0"/>
              </a:rPr>
              <a:t>MATCH (Cash and In-Kind)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Gotham" pitchFamily="2" charset="0"/>
              </a:rPr>
              <a:t>Cash </a:t>
            </a:r>
            <a:r>
              <a:rPr lang="en-US" sz="2000" dirty="0" smtClean="0">
                <a:latin typeface="Gotham" pitchFamily="2" charset="0"/>
              </a:rPr>
              <a:t>– most other non-federal, non-income funding </a:t>
            </a:r>
            <a:r>
              <a:rPr lang="en-US" sz="2000" dirty="0" smtClean="0">
                <a:latin typeface="Gotham" pitchFamily="2" charset="0"/>
              </a:rPr>
              <a:t>(city</a:t>
            </a:r>
            <a:r>
              <a:rPr lang="en-US" sz="2000" dirty="0" smtClean="0">
                <a:latin typeface="Gotham" pitchFamily="2" charset="0"/>
              </a:rPr>
              <a:t>, </a:t>
            </a:r>
            <a:r>
              <a:rPr lang="en-US" sz="2000" dirty="0" smtClean="0">
                <a:latin typeface="Gotham" pitchFamily="2" charset="0"/>
              </a:rPr>
              <a:t>county</a:t>
            </a:r>
            <a:r>
              <a:rPr lang="en-US" sz="2000" dirty="0" smtClean="0">
                <a:latin typeface="Gotham" pitchFamily="2" charset="0"/>
              </a:rPr>
              <a:t>, </a:t>
            </a:r>
            <a:r>
              <a:rPr lang="en-US" sz="2000" dirty="0" err="1" smtClean="0">
                <a:latin typeface="Gotham" pitchFamily="2" charset="0"/>
              </a:rPr>
              <a:t>tate</a:t>
            </a:r>
            <a:r>
              <a:rPr lang="en-US" sz="2000" dirty="0" smtClean="0">
                <a:latin typeface="Gotham" pitchFamily="2" charset="0"/>
              </a:rPr>
              <a:t>, private foundation, United Way, etc.)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Gotham" pitchFamily="2" charset="0"/>
              </a:rPr>
              <a:t>In-Kind </a:t>
            </a:r>
            <a:r>
              <a:rPr lang="en-US" sz="2000" dirty="0" smtClean="0">
                <a:latin typeface="Gotham" pitchFamily="2" charset="0"/>
              </a:rPr>
              <a:t>– fair market value of volunteer time, donated goods/space/etc.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Usually </a:t>
            </a:r>
            <a:r>
              <a:rPr lang="en-US" sz="2000" dirty="0" smtClean="0">
                <a:latin typeface="Gotham" pitchFamily="2" charset="0"/>
              </a:rPr>
              <a:t>~25-80% of total program cost, at least 11.11% Match for Title IIIB and Title IIIC </a:t>
            </a:r>
            <a:r>
              <a:rPr lang="en-US" sz="2000" dirty="0" smtClean="0">
                <a:latin typeface="Gotham" pitchFamily="2" charset="0"/>
              </a:rPr>
              <a:t>funding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 Book" pitchFamily="50" charset="0"/>
                <a:cs typeface="Gotham Book" pitchFamily="50" charset="0"/>
              </a:rPr>
              <a:t>See RFP for more examples. </a:t>
            </a:r>
            <a:endParaRPr lang="en-US" sz="2000" dirty="0">
              <a:latin typeface="Gotham Book" pitchFamily="50" charset="0"/>
              <a:cs typeface="Gotham Book" pitchFamily="50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2000" dirty="0" smtClean="0">
              <a:latin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Budget,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n-US" sz="2000" dirty="0" smtClean="0">
                <a:latin typeface="Gotham" pitchFamily="2" charset="0"/>
              </a:rPr>
              <a:t>Program Income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Client contributions related to provision of the service: client contributions, donations received in the name of the program, fundraising in the name of the program.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Program income received as a direct result of the program must be used for costs directly related to </a:t>
            </a:r>
            <a:r>
              <a:rPr lang="en-US" sz="2000" dirty="0" smtClean="0">
                <a:latin typeface="Gotham" pitchFamily="2" charset="0"/>
              </a:rPr>
              <a:t>that program.  Funds shall </a:t>
            </a:r>
            <a:r>
              <a:rPr lang="en-US" sz="2000" dirty="0" smtClean="0">
                <a:latin typeface="Gotham" pitchFamily="2" charset="0"/>
              </a:rPr>
              <a:t>be spent before </a:t>
            </a:r>
            <a:r>
              <a:rPr lang="en-US" sz="2000" dirty="0" smtClean="0">
                <a:latin typeface="Gotham" pitchFamily="2" charset="0"/>
              </a:rPr>
              <a:t>Sourcewise </a:t>
            </a:r>
            <a:r>
              <a:rPr lang="en-US" sz="2000" dirty="0" smtClean="0">
                <a:latin typeface="Gotham" pitchFamily="2" charset="0"/>
              </a:rPr>
              <a:t>funds are </a:t>
            </a:r>
            <a:r>
              <a:rPr lang="en-US" sz="2000" dirty="0" smtClean="0">
                <a:latin typeface="Gotham" pitchFamily="2" charset="0"/>
              </a:rPr>
              <a:t>applied, and cannot </a:t>
            </a:r>
            <a:r>
              <a:rPr lang="en-US" sz="2000" dirty="0" smtClean="0">
                <a:latin typeface="Gotham" pitchFamily="2" charset="0"/>
              </a:rPr>
              <a:t>be used to meet the local match requirement.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Usually ~5-10% of the total program cost, but can be more depending on the type of service.</a:t>
            </a:r>
            <a:endParaRPr lang="en-US" sz="2000" dirty="0">
              <a:latin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Timeline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RFP Made Available			-	3/30/2016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Bidder’s Conference			-	4/13/2016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Proposals Due		</a:t>
            </a:r>
            <a:r>
              <a:rPr lang="en-US" sz="2000" dirty="0">
                <a:latin typeface="Gotham" pitchFamily="2" charset="0"/>
              </a:rPr>
              <a:t>	</a:t>
            </a:r>
            <a:r>
              <a:rPr lang="en-US" sz="2000" dirty="0" smtClean="0">
                <a:latin typeface="Gotham" pitchFamily="2" charset="0"/>
              </a:rPr>
              <a:t>		-	5/13/2016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Proposals Reviewed			-	5/16/2016 – 5/20/2016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Board of Director Review		- 	5/23/2016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Notification						-	5/27/2016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Appeals Deadline				-	6/10/2016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Contract Negotiation			-	6/20/2016 – 6/24/2016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Services Begin					-	7/1/2016</a:t>
            </a:r>
            <a:endParaRPr lang="en-US" sz="2000" dirty="0">
              <a:latin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Budget,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n-US" sz="2000" dirty="0" smtClean="0">
                <a:latin typeface="Gotham" pitchFamily="2" charset="0"/>
              </a:rPr>
              <a:t>Other Resources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Funding other than OAA, Match, or Program Income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Usually just other Federal income (non-HNVF)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Usually 0% of total program cost!</a:t>
            </a:r>
            <a:endParaRPr lang="en-US" sz="2000" u="sng" dirty="0">
              <a:latin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Budget,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1639"/>
            <a:ext cx="8229600" cy="372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9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Budget,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5" y="1600200"/>
            <a:ext cx="788882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8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Budget,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3" y="1600200"/>
            <a:ext cx="77813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5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Budget, con’t</a:t>
            </a:r>
            <a:endParaRPr lang="en-US" dirty="0">
              <a:latin typeface="Champagne &amp; Limousines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53" y="1600200"/>
            <a:ext cx="723889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0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Budget,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125"/>
            <a:ext cx="8229600" cy="4525963"/>
          </a:xfrm>
        </p:spPr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n-US" sz="1100" dirty="0" smtClean="0">
                <a:latin typeface="Gotham" pitchFamily="2" charset="0"/>
              </a:rPr>
              <a:t>C4 – Assorted I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1800" dirty="0">
              <a:latin typeface="Gotham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773117"/>
            <a:ext cx="6858001" cy="442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2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Budget,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4525963"/>
          </a:xfrm>
        </p:spPr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n-US" sz="1100" dirty="0" smtClean="0">
                <a:latin typeface="Gotham" pitchFamily="2" charset="0"/>
              </a:rPr>
              <a:t>C4 – Assorted II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1800" dirty="0">
              <a:latin typeface="Gotham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1577658"/>
            <a:ext cx="7305675" cy="480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4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Supporting Documentation</a:t>
            </a:r>
            <a:endParaRPr lang="en-US" dirty="0">
              <a:latin typeface="Champagne &amp; Limousines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56" y="1577658"/>
            <a:ext cx="61302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3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Supporting Documentation,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699" y="1600200"/>
            <a:ext cx="37266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2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Scorecard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Program Description = 54 points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Program Management = 20 points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Budget = 18 points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Supporting Documentation = 8 points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Total points = 100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Scores are used as a basis of evaluation for the review panel, </a:t>
            </a:r>
            <a:r>
              <a:rPr lang="en-US" sz="2000" dirty="0" smtClean="0">
                <a:latin typeface="Gotham" pitchFamily="2" charset="0"/>
              </a:rPr>
              <a:t>but, </a:t>
            </a:r>
            <a:r>
              <a:rPr lang="en-US" sz="2000" dirty="0" smtClean="0">
                <a:latin typeface="Gotham" pitchFamily="2" charset="0"/>
              </a:rPr>
              <a:t>the final recommendations of the review panel may differ based on funding availability, quantity and quality of other applications, etc.</a:t>
            </a:r>
            <a:endParaRPr lang="en-US" sz="2000" dirty="0">
              <a:latin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General Requirements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3858"/>
            <a:ext cx="8229600" cy="4525963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Gotham" pitchFamily="2" charset="0"/>
              </a:rPr>
              <a:t>Availability – Open to all BUT targeted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Gotham" pitchFamily="2" charset="0"/>
              </a:rPr>
              <a:t>Location 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Gotham" pitchFamily="2" charset="0"/>
              </a:rPr>
              <a:t>Service location in Santa Clara County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Gotham" pitchFamily="2" charset="0"/>
              </a:rPr>
              <a:t>East San Jose (Case Management) and Mountain View (Case Management)</a:t>
            </a:r>
          </a:p>
          <a:p>
            <a:pPr marL="400050" lvl="1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Gotham" pitchFamily="2" charset="0"/>
              </a:rPr>
              <a:t>Minimum Match – Required for Title IIIB and Title IIIC funding</a:t>
            </a:r>
          </a:p>
          <a:p>
            <a:pPr marL="400050" lvl="1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Gotham" pitchFamily="2" charset="0"/>
              </a:rPr>
              <a:t>Goals – 6 areas</a:t>
            </a:r>
          </a:p>
          <a:p>
            <a:pPr marL="800100" lvl="2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Gotham" pitchFamily="2" charset="0"/>
              </a:rPr>
              <a:t>Target Population</a:t>
            </a:r>
          </a:p>
          <a:p>
            <a:pPr marL="800100" lvl="2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Gotham" pitchFamily="2" charset="0"/>
              </a:rPr>
              <a:t>Staffing &amp; Volunteers</a:t>
            </a:r>
          </a:p>
          <a:p>
            <a:pPr marL="800100" lvl="2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Gotham" pitchFamily="2" charset="0"/>
              </a:rPr>
              <a:t>Coordination</a:t>
            </a:r>
          </a:p>
          <a:p>
            <a:pPr marL="800100" lvl="2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Gotham" pitchFamily="2" charset="0"/>
              </a:rPr>
              <a:t>Public Information</a:t>
            </a:r>
          </a:p>
          <a:p>
            <a:pPr marL="800100" lvl="2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Gotham" pitchFamily="2" charset="0"/>
              </a:rPr>
              <a:t>Client Input</a:t>
            </a:r>
          </a:p>
          <a:p>
            <a:pPr marL="800100" lvl="2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Gotham" pitchFamily="2" charset="0"/>
              </a:rPr>
              <a:t>Client Contribution</a:t>
            </a:r>
          </a:p>
        </p:txBody>
      </p:sp>
    </p:spTree>
    <p:extLst>
      <p:ext uri="{BB962C8B-B14F-4D97-AF65-F5344CB8AC3E}">
        <p14:creationId xmlns:p14="http://schemas.microsoft.com/office/powerpoint/2010/main" val="20398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Application Packets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RFP packets and program budget workbook can </a:t>
            </a:r>
            <a:r>
              <a:rPr lang="en-US" sz="2000" dirty="0">
                <a:latin typeface="Gotham" pitchFamily="2" charset="0"/>
              </a:rPr>
              <a:t>be downloaded at </a:t>
            </a:r>
            <a:r>
              <a:rPr lang="en-US" sz="2000" dirty="0" smtClean="0">
                <a:latin typeface="Gotham" pitchFamily="2" charset="0"/>
                <a:hlinkClick r:id="rId2"/>
              </a:rPr>
              <a:t>www.mysourcewise.com/area-plan</a:t>
            </a:r>
            <a:r>
              <a:rPr lang="en-US" sz="2000" dirty="0" smtClean="0">
                <a:latin typeface="Gotham" pitchFamily="2" charset="0"/>
              </a:rPr>
              <a:t> 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2000" dirty="0" smtClean="0">
              <a:latin typeface="Gotham" pitchFamily="2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For RFP information or technical assistance, contact Judy Nguyen, </a:t>
            </a:r>
            <a:r>
              <a:rPr lang="en-US" sz="2000" dirty="0" smtClean="0">
                <a:latin typeface="Gotham" pitchFamily="2" charset="0"/>
                <a:hlinkClick r:id="rId3"/>
              </a:rPr>
              <a:t>jnguyen@mysourcewise.com</a:t>
            </a:r>
            <a:endParaRPr lang="en-US" sz="2000" dirty="0" smtClean="0">
              <a:latin typeface="Gotham" pitchFamily="2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2000" dirty="0" smtClean="0">
              <a:latin typeface="Gotham" pitchFamily="2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For general information on Sourcewise, contact Information &amp; Awareness at </a:t>
            </a:r>
            <a:r>
              <a:rPr lang="en-US" sz="2000" dirty="0" smtClean="0">
                <a:latin typeface="Gotham" pitchFamily="2" charset="0"/>
                <a:hlinkClick r:id="rId4"/>
              </a:rPr>
              <a:t>www.mysourcewise.com/contact</a:t>
            </a:r>
            <a:r>
              <a:rPr lang="en-US" sz="2000" dirty="0" smtClean="0">
                <a:latin typeface="Gotham" pitchFamily="2" charset="0"/>
              </a:rPr>
              <a:t> </a:t>
            </a:r>
            <a:r>
              <a:rPr lang="en-US" sz="2000" smtClean="0">
                <a:latin typeface="Gotham" pitchFamily="2" charset="0"/>
              </a:rPr>
              <a:t>or </a:t>
            </a:r>
            <a:r>
              <a:rPr lang="en-US" sz="2000" smtClean="0">
                <a:latin typeface="Gotham" pitchFamily="2" charset="0"/>
              </a:rPr>
              <a:t>call (408</a:t>
            </a:r>
            <a:r>
              <a:rPr lang="en-US" sz="2000" dirty="0" smtClean="0">
                <a:latin typeface="Gotham" pitchFamily="2" charset="0"/>
              </a:rPr>
              <a:t>) 350-3200, </a:t>
            </a:r>
            <a:r>
              <a:rPr lang="en-US" sz="2000" smtClean="0">
                <a:latin typeface="Gotham" pitchFamily="2" charset="0"/>
              </a:rPr>
              <a:t>option </a:t>
            </a:r>
            <a:r>
              <a:rPr lang="en-US" sz="2000" smtClean="0">
                <a:latin typeface="Gotham" pitchFamily="2" charset="0"/>
              </a:rPr>
              <a:t>1.</a:t>
            </a:r>
            <a:endParaRPr lang="en-US" sz="2000" dirty="0">
              <a:latin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30388" y="4783931"/>
            <a:ext cx="5486400" cy="1100138"/>
          </a:xfrm>
        </p:spPr>
        <p:txBody>
          <a:bodyPr/>
          <a:lstStyle/>
          <a:p>
            <a:r>
              <a:rPr lang="en-US" sz="4000" dirty="0" smtClean="0">
                <a:latin typeface="Gotham" pitchFamily="2" charset="0"/>
              </a:rPr>
              <a:t>Thank you</a:t>
            </a:r>
            <a:endParaRPr lang="en-US" sz="4000" dirty="0">
              <a:latin typeface="Gotham" pitchFamily="2" charset="0"/>
            </a:endParaRPr>
          </a:p>
        </p:txBody>
      </p:sp>
      <p:pic>
        <p:nvPicPr>
          <p:cNvPr id="6" name="Picture 2" descr="http://davidstonephotography.smugmug.com/Other/COASVSamplesProofsStone012513/i-cRmps5S/0/L/6292-L.jpg">
            <a:hlinkClick r:id="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572183"/>
            <a:ext cx="6096000" cy="3931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3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General Requirements, </a:t>
            </a:r>
            <a:r>
              <a:rPr lang="en-US" dirty="0" err="1">
                <a:latin typeface="Champagne &amp; Limousines" pitchFamily="34" charset="0"/>
              </a:rPr>
              <a:t>c</a:t>
            </a:r>
            <a:r>
              <a:rPr lang="en-US" dirty="0" err="1" smtClean="0">
                <a:latin typeface="Champagne &amp; Limousines" pitchFamily="34" charset="0"/>
              </a:rPr>
              <a:t>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9275"/>
            <a:ext cx="8229600" cy="4525963"/>
          </a:xfrm>
        </p:spPr>
        <p:txBody>
          <a:bodyPr/>
          <a:lstStyle/>
          <a:p>
            <a:pPr marL="457200" lvl="2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Gotham" pitchFamily="2" charset="0"/>
              </a:rPr>
              <a:t>Reporting – Ability, 60+ only </a:t>
            </a:r>
          </a:p>
          <a:p>
            <a:pPr marL="800100" lvl="3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Gotham" pitchFamily="2" charset="0"/>
              </a:rPr>
              <a:t>Greatest social need</a:t>
            </a:r>
          </a:p>
          <a:p>
            <a:pPr marL="800100" lvl="3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Gotham" pitchFamily="2" charset="0"/>
              </a:rPr>
              <a:t>Low-income minority</a:t>
            </a:r>
          </a:p>
          <a:p>
            <a:pPr marL="800100" lvl="3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Gotham" pitchFamily="2" charset="0"/>
              </a:rPr>
              <a:t>Geographically isolated individuals</a:t>
            </a:r>
            <a:endParaRPr lang="en-US" sz="1800" dirty="0">
              <a:latin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493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Program Standards</a:t>
            </a:r>
            <a:endParaRPr lang="en-US" dirty="0">
              <a:latin typeface="Champagne &amp; Limousine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Program Standards</a:t>
            </a:r>
            <a:endParaRPr lang="en-US" dirty="0">
              <a:latin typeface="Champagne &amp; Limousine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Refer to the Program Standards attachment.  Apply for: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Adult Day Care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Case Management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Legal Assistance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Transportation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Congregate Meals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Home Delivered Meals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Disease Prevention &amp; Health Promotion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Elder Abuse Prevention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Ombudsman Initiative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Gotham" pitchFamily="2" charset="0"/>
              </a:rPr>
              <a:t>Ombudsman (Title VII)</a:t>
            </a:r>
            <a:endParaRPr lang="en-US" sz="2000" dirty="0">
              <a:latin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Program Standards,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99" y="1600200"/>
            <a:ext cx="51488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0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mpagne &amp; Limousines" pitchFamily="34" charset="0"/>
              </a:rPr>
              <a:t>Program Standards, </a:t>
            </a:r>
            <a:r>
              <a:rPr lang="en-US" dirty="0" err="1" smtClean="0">
                <a:latin typeface="Champagne &amp; Limousines" pitchFamily="34" charset="0"/>
              </a:rPr>
              <a:t>con’t</a:t>
            </a:r>
            <a:r>
              <a:rPr lang="en-US" dirty="0" smtClean="0">
                <a:latin typeface="Champagne &amp; Limousines" pitchFamily="34" charset="0"/>
              </a:rPr>
              <a:t>.</a:t>
            </a:r>
            <a:endParaRPr lang="en-US" dirty="0">
              <a:latin typeface="Champagne &amp; Limousines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27" y="1800225"/>
            <a:ext cx="42714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_Sourcewise_PPT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2015_Sourcewise_PPT_FINAL</Template>
  <TotalTime>458</TotalTime>
  <Words>1060</Words>
  <Application>Microsoft Office PowerPoint</Application>
  <PresentationFormat>On-screen Show (4:3)</PresentationFormat>
  <Paragraphs>164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Wingdings</vt:lpstr>
      <vt:lpstr>Calibri</vt:lpstr>
      <vt:lpstr>Gotham Book</vt:lpstr>
      <vt:lpstr>Champagne &amp; Limousines</vt:lpstr>
      <vt:lpstr>Gotham</vt:lpstr>
      <vt:lpstr>2015_Sourcewise_PPT_FINAL</vt:lpstr>
      <vt:lpstr>PowerPoint Presentation</vt:lpstr>
      <vt:lpstr>Request for Proposals</vt:lpstr>
      <vt:lpstr>Timeline</vt:lpstr>
      <vt:lpstr>General Requirements</vt:lpstr>
      <vt:lpstr>General Requirements, con’t.</vt:lpstr>
      <vt:lpstr>Program Standards</vt:lpstr>
      <vt:lpstr>Program Standards</vt:lpstr>
      <vt:lpstr>Program Standards, con’t.</vt:lpstr>
      <vt:lpstr>Program Standards, con’t.</vt:lpstr>
      <vt:lpstr>Application Instructions</vt:lpstr>
      <vt:lpstr>Application Cover Page</vt:lpstr>
      <vt:lpstr>Program Description</vt:lpstr>
      <vt:lpstr>Program Description</vt:lpstr>
      <vt:lpstr>Program Description, con’t.</vt:lpstr>
      <vt:lpstr>Program Description, con’t.</vt:lpstr>
      <vt:lpstr>Program Description, con’t.</vt:lpstr>
      <vt:lpstr>Program Description, con’t.</vt:lpstr>
      <vt:lpstr>Program Description, con’t.</vt:lpstr>
      <vt:lpstr>Program Description, con’t.</vt:lpstr>
      <vt:lpstr>Program Description, con’t.</vt:lpstr>
      <vt:lpstr>Program Management</vt:lpstr>
      <vt:lpstr>Program Management</vt:lpstr>
      <vt:lpstr>Budget</vt:lpstr>
      <vt:lpstr>Budget</vt:lpstr>
      <vt:lpstr>Budget, con’t.</vt:lpstr>
      <vt:lpstr>Budget, con’t.</vt:lpstr>
      <vt:lpstr>Budget, con’t.</vt:lpstr>
      <vt:lpstr>Budget, con’t.</vt:lpstr>
      <vt:lpstr>Budget, con’t.</vt:lpstr>
      <vt:lpstr>Budget, con’t.</vt:lpstr>
      <vt:lpstr>Budget, con’t.</vt:lpstr>
      <vt:lpstr>Budget, con’t.</vt:lpstr>
      <vt:lpstr>Budget, con’t.</vt:lpstr>
      <vt:lpstr>Budget, con’t</vt:lpstr>
      <vt:lpstr>Budget, con’t.</vt:lpstr>
      <vt:lpstr>Budget, con’t.</vt:lpstr>
      <vt:lpstr>Supporting Documentation</vt:lpstr>
      <vt:lpstr>Supporting Documentation, con’t.</vt:lpstr>
      <vt:lpstr>Scorecard</vt:lpstr>
      <vt:lpstr>Application Packets</vt:lpstr>
      <vt:lpstr>Thank you</vt:lpstr>
      <vt:lpstr>PowerPoint Presentation</vt:lpstr>
    </vt:vector>
  </TitlesOfParts>
  <Company>Sourcewise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Nguyen</dc:creator>
  <cp:lastModifiedBy>Rene Ramsay</cp:lastModifiedBy>
  <cp:revision>46</cp:revision>
  <dcterms:created xsi:type="dcterms:W3CDTF">2016-03-25T20:58:29Z</dcterms:created>
  <dcterms:modified xsi:type="dcterms:W3CDTF">2016-03-29T00:17:58Z</dcterms:modified>
</cp:coreProperties>
</file>